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E2616F-2748-41FB-A90E-C153E1D73B8D}">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4660"/>
  </p:normalViewPr>
  <p:slideViewPr>
    <p:cSldViewPr snapToGrid="0">
      <p:cViewPr>
        <p:scale>
          <a:sx n="20" d="100"/>
          <a:sy n="20" d="100"/>
        </p:scale>
        <p:origin x="1200" y="-348"/>
      </p:cViewPr>
      <p:guideLst/>
    </p:cSldViewPr>
  </p:slideViewPr>
  <p:notesTextViewPr>
    <p:cViewPr>
      <p:scale>
        <a:sx n="1" d="1"/>
        <a:sy n="1" d="1"/>
      </p:scale>
      <p:origin x="0" y="-10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9F0A7-BDC5-4E85-AD84-EA6FB5C82D44}" type="datetimeFigureOut">
              <a:rPr lang="en-US" smtClean="0"/>
              <a:t>1/22/2016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98799-81FB-4D29-8989-B09027C5368B}" type="slidenum">
              <a:rPr lang="en-US" smtClean="0"/>
              <a:t>‹#›</a:t>
            </a:fld>
            <a:endParaRPr lang="en-US"/>
          </a:p>
        </p:txBody>
      </p:sp>
    </p:spTree>
    <p:extLst>
      <p:ext uri="{BB962C8B-B14F-4D97-AF65-F5344CB8AC3E}">
        <p14:creationId xmlns:p14="http://schemas.microsoft.com/office/powerpoint/2010/main" val="2137029652"/>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686861" rtl="0" eaLnBrk="1" fontAlgn="auto" latinLnBrk="0" hangingPunct="1">
              <a:lnSpc>
                <a:spcPct val="100000"/>
              </a:lnSpc>
              <a:spcBef>
                <a:spcPts val="0"/>
              </a:spcBef>
              <a:spcAft>
                <a:spcPts val="0"/>
              </a:spcAft>
              <a:buClrTx/>
              <a:buSzTx/>
              <a:buFontTx/>
              <a:buNone/>
              <a:tabLst/>
              <a:defRPr/>
            </a:pPr>
            <a:r>
              <a:rPr lang="en-US" altLang="en-US" dirty="0" smtClean="0"/>
              <a:t>Title font should be no smaller than 85 point.  Authors should be no smaller than 54 point.  Sub headings should be no smaller than 48 point.  Body text should be no smaller than 44 point.  Captions to figures should be no smaller than 40 point.</a:t>
            </a:r>
          </a:p>
          <a:p>
            <a:endParaRPr lang="en-US" dirty="0"/>
          </a:p>
        </p:txBody>
      </p:sp>
      <p:sp>
        <p:nvSpPr>
          <p:cNvPr id="4" name="Slide Number Placeholder 3"/>
          <p:cNvSpPr>
            <a:spLocks noGrp="1"/>
          </p:cNvSpPr>
          <p:nvPr>
            <p:ph type="sldNum" sz="quarter" idx="10"/>
          </p:nvPr>
        </p:nvSpPr>
        <p:spPr/>
        <p:txBody>
          <a:bodyPr/>
          <a:lstStyle/>
          <a:p>
            <a:fld id="{2D398799-81FB-4D29-8989-B09027C5368B}" type="slidenum">
              <a:rPr lang="en-US" smtClean="0"/>
              <a:t>1</a:t>
            </a:fld>
            <a:endParaRPr lang="en-US"/>
          </a:p>
        </p:txBody>
      </p:sp>
    </p:spTree>
    <p:extLst>
      <p:ext uri="{BB962C8B-B14F-4D97-AF65-F5344CB8AC3E}">
        <p14:creationId xmlns:p14="http://schemas.microsoft.com/office/powerpoint/2010/main" val="400173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1"/>
            </a:lvl1pPr>
          </a:lstStyle>
          <a:p>
            <a:r>
              <a:rPr lang="en-US" smtClean="0"/>
              <a:t>Click to edit Master title style</a:t>
            </a:r>
            <a:endParaRPr lang="en-US" dirty="0"/>
          </a:p>
        </p:txBody>
      </p:sp>
      <p:sp>
        <p:nvSpPr>
          <p:cNvPr id="3" name="Subtitle 2"/>
          <p:cNvSpPr>
            <a:spLocks noGrp="1"/>
          </p:cNvSpPr>
          <p:nvPr>
            <p:ph type="subTitle" idx="1"/>
          </p:nvPr>
        </p:nvSpPr>
        <p:spPr>
          <a:xfrm>
            <a:off x="4114800" y="23053044"/>
            <a:ext cx="24688800" cy="10596877"/>
          </a:xfrm>
        </p:spPr>
        <p:txBody>
          <a:bodyPr/>
          <a:lstStyle>
            <a:lvl1pPr marL="0" indent="0" algn="ctr">
              <a:buNone/>
              <a:defRPr sz="8640"/>
            </a:lvl1pPr>
            <a:lvl2pPr marL="1645982" indent="0" algn="ctr">
              <a:buNone/>
              <a:defRPr sz="7200"/>
            </a:lvl2pPr>
            <a:lvl3pPr marL="3291963" indent="0" algn="ctr">
              <a:buNone/>
              <a:defRPr sz="6480"/>
            </a:lvl3pPr>
            <a:lvl4pPr marL="4937945" indent="0" algn="ctr">
              <a:buNone/>
              <a:defRPr sz="5760"/>
            </a:lvl4pPr>
            <a:lvl5pPr marL="6583927" indent="0" algn="ctr">
              <a:buNone/>
              <a:defRPr sz="5760"/>
            </a:lvl5pPr>
            <a:lvl6pPr marL="8229909" indent="0" algn="ctr">
              <a:buNone/>
              <a:defRPr sz="5760"/>
            </a:lvl6pPr>
            <a:lvl7pPr marL="9875890" indent="0" algn="ctr">
              <a:buNone/>
              <a:defRPr sz="5760"/>
            </a:lvl7pPr>
            <a:lvl8pPr marL="11521872" indent="0" algn="ctr">
              <a:buNone/>
              <a:defRPr sz="5760"/>
            </a:lvl8pPr>
            <a:lvl9pPr marL="13167854" indent="0" algn="ctr">
              <a:buNone/>
              <a:defRPr sz="5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F34105-C724-461B-993D-057E32EE949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122905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F34105-C724-461B-993D-057E32EE949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147179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1"/>
            <a:ext cx="7098030" cy="371957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2336801"/>
            <a:ext cx="20882610" cy="3719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F34105-C724-461B-993D-057E32EE949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411811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F34105-C724-461B-993D-057E32EE949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425079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4"/>
            <a:ext cx="28392120" cy="18257517"/>
          </a:xfrm>
        </p:spPr>
        <p:txBody>
          <a:bodyPr anchor="b"/>
          <a:lstStyle>
            <a:lvl1pPr>
              <a:defRPr sz="21601"/>
            </a:lvl1pPr>
          </a:lstStyle>
          <a:p>
            <a:r>
              <a:rPr lang="en-US" smtClean="0"/>
              <a:t>Click to edit Master title style</a:t>
            </a:r>
            <a:endParaRPr lang="en-US" dirty="0"/>
          </a:p>
        </p:txBody>
      </p:sp>
      <p:sp>
        <p:nvSpPr>
          <p:cNvPr id="3" name="Text Placeholder 2"/>
          <p:cNvSpPr>
            <a:spLocks noGrp="1"/>
          </p:cNvSpPr>
          <p:nvPr>
            <p:ph type="body" idx="1"/>
          </p:nvPr>
        </p:nvSpPr>
        <p:spPr>
          <a:xfrm>
            <a:off x="2245997" y="29372574"/>
            <a:ext cx="28392120" cy="9601197"/>
          </a:xfrm>
        </p:spPr>
        <p:txBody>
          <a:bodyPr/>
          <a:lstStyle>
            <a:lvl1pPr marL="0" indent="0">
              <a:buNone/>
              <a:defRPr sz="8640">
                <a:solidFill>
                  <a:schemeClr val="tx1"/>
                </a:solidFill>
              </a:defRPr>
            </a:lvl1pPr>
            <a:lvl2pPr marL="1645982" indent="0">
              <a:buNone/>
              <a:defRPr sz="7200">
                <a:solidFill>
                  <a:schemeClr val="tx1">
                    <a:tint val="75000"/>
                  </a:schemeClr>
                </a:solidFill>
              </a:defRPr>
            </a:lvl2pPr>
            <a:lvl3pPr marL="3291963" indent="0">
              <a:buNone/>
              <a:defRPr sz="6480">
                <a:solidFill>
                  <a:schemeClr val="tx1">
                    <a:tint val="75000"/>
                  </a:schemeClr>
                </a:solidFill>
              </a:defRPr>
            </a:lvl3pPr>
            <a:lvl4pPr marL="4937945" indent="0">
              <a:buNone/>
              <a:defRPr sz="5760">
                <a:solidFill>
                  <a:schemeClr val="tx1">
                    <a:tint val="75000"/>
                  </a:schemeClr>
                </a:solidFill>
              </a:defRPr>
            </a:lvl4pPr>
            <a:lvl5pPr marL="6583927" indent="0">
              <a:buNone/>
              <a:defRPr sz="5760">
                <a:solidFill>
                  <a:schemeClr val="tx1">
                    <a:tint val="75000"/>
                  </a:schemeClr>
                </a:solidFill>
              </a:defRPr>
            </a:lvl5pPr>
            <a:lvl6pPr marL="8229909" indent="0">
              <a:buNone/>
              <a:defRPr sz="5760">
                <a:solidFill>
                  <a:schemeClr val="tx1">
                    <a:tint val="75000"/>
                  </a:schemeClr>
                </a:solidFill>
              </a:defRPr>
            </a:lvl6pPr>
            <a:lvl7pPr marL="9875890" indent="0">
              <a:buNone/>
              <a:defRPr sz="5760">
                <a:solidFill>
                  <a:schemeClr val="tx1">
                    <a:tint val="75000"/>
                  </a:schemeClr>
                </a:solidFill>
              </a:defRPr>
            </a:lvl7pPr>
            <a:lvl8pPr marL="11521872" indent="0">
              <a:buNone/>
              <a:defRPr sz="5760">
                <a:solidFill>
                  <a:schemeClr val="tx1">
                    <a:tint val="75000"/>
                  </a:schemeClr>
                </a:solidFill>
              </a:defRPr>
            </a:lvl8pPr>
            <a:lvl9pPr marL="13167854"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34105-C724-461B-993D-057E32EE949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23020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11684001"/>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11684001"/>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F34105-C724-461B-993D-057E32EE9494}"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150273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1"/>
            <a:ext cx="28392120" cy="848360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10759444"/>
            <a:ext cx="13926024" cy="5273037"/>
          </a:xfrm>
        </p:spPr>
        <p:txBody>
          <a:bodyPr anchor="b"/>
          <a:lstStyle>
            <a:lvl1pPr marL="0" indent="0">
              <a:buNone/>
              <a:defRPr sz="8640" b="1"/>
            </a:lvl1pPr>
            <a:lvl2pPr marL="1645982" indent="0">
              <a:buNone/>
              <a:defRPr sz="7200" b="1"/>
            </a:lvl2pPr>
            <a:lvl3pPr marL="3291963" indent="0">
              <a:buNone/>
              <a:defRPr sz="6480" b="1"/>
            </a:lvl3pPr>
            <a:lvl4pPr marL="4937945" indent="0">
              <a:buNone/>
              <a:defRPr sz="5760" b="1"/>
            </a:lvl4pPr>
            <a:lvl5pPr marL="6583927" indent="0">
              <a:buNone/>
              <a:defRPr sz="5760" b="1"/>
            </a:lvl5pPr>
            <a:lvl6pPr marL="8229909" indent="0">
              <a:buNone/>
              <a:defRPr sz="5760" b="1"/>
            </a:lvl6pPr>
            <a:lvl7pPr marL="9875890" indent="0">
              <a:buNone/>
              <a:defRPr sz="5760" b="1"/>
            </a:lvl7pPr>
            <a:lvl8pPr marL="11521872" indent="0">
              <a:buNone/>
              <a:defRPr sz="5760" b="1"/>
            </a:lvl8pPr>
            <a:lvl9pPr marL="13167854"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2267431" y="16032481"/>
            <a:ext cx="13926024"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10759444"/>
            <a:ext cx="13994608" cy="5273037"/>
          </a:xfrm>
        </p:spPr>
        <p:txBody>
          <a:bodyPr anchor="b"/>
          <a:lstStyle>
            <a:lvl1pPr marL="0" indent="0">
              <a:buNone/>
              <a:defRPr sz="8640" b="1"/>
            </a:lvl1pPr>
            <a:lvl2pPr marL="1645982" indent="0">
              <a:buNone/>
              <a:defRPr sz="7200" b="1"/>
            </a:lvl2pPr>
            <a:lvl3pPr marL="3291963" indent="0">
              <a:buNone/>
              <a:defRPr sz="6480" b="1"/>
            </a:lvl3pPr>
            <a:lvl4pPr marL="4937945" indent="0">
              <a:buNone/>
              <a:defRPr sz="5760" b="1"/>
            </a:lvl4pPr>
            <a:lvl5pPr marL="6583927" indent="0">
              <a:buNone/>
              <a:defRPr sz="5760" b="1"/>
            </a:lvl5pPr>
            <a:lvl6pPr marL="8229909" indent="0">
              <a:buNone/>
              <a:defRPr sz="5760" b="1"/>
            </a:lvl6pPr>
            <a:lvl7pPr marL="9875890" indent="0">
              <a:buNone/>
              <a:defRPr sz="5760" b="1"/>
            </a:lvl7pPr>
            <a:lvl8pPr marL="11521872" indent="0">
              <a:buNone/>
              <a:defRPr sz="5760" b="1"/>
            </a:lvl8pPr>
            <a:lvl9pPr marL="13167854"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16664942" y="16032481"/>
            <a:ext cx="13994608"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F34105-C724-461B-993D-057E32EE9494}"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188547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F34105-C724-461B-993D-057E32EE9494}"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222337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34105-C724-461B-993D-057E32EE9494}"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6155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smtClean="0"/>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9" y="13167361"/>
            <a:ext cx="10617041" cy="24394163"/>
          </a:xfrm>
        </p:spPr>
        <p:txBody>
          <a:bodyPr/>
          <a:lstStyle>
            <a:lvl1pPr marL="0" indent="0">
              <a:buNone/>
              <a:defRPr sz="5760"/>
            </a:lvl1pPr>
            <a:lvl2pPr marL="1645982" indent="0">
              <a:buNone/>
              <a:defRPr sz="5040"/>
            </a:lvl2pPr>
            <a:lvl3pPr marL="3291963" indent="0">
              <a:buNone/>
              <a:defRPr sz="4320"/>
            </a:lvl3pPr>
            <a:lvl4pPr marL="4937945" indent="0">
              <a:buNone/>
              <a:defRPr sz="3600"/>
            </a:lvl4pPr>
            <a:lvl5pPr marL="6583927" indent="0">
              <a:buNone/>
              <a:defRPr sz="3600"/>
            </a:lvl5pPr>
            <a:lvl6pPr marL="8229909" indent="0">
              <a:buNone/>
              <a:defRPr sz="3600"/>
            </a:lvl6pPr>
            <a:lvl7pPr marL="9875890" indent="0">
              <a:buNone/>
              <a:defRPr sz="3600"/>
            </a:lvl7pPr>
            <a:lvl8pPr marL="11521872" indent="0">
              <a:buNone/>
              <a:defRPr sz="3600"/>
            </a:lvl8pPr>
            <a:lvl9pPr marL="13167854"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34105-C724-461B-993D-057E32EE9494}"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126472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82" indent="0">
              <a:buNone/>
              <a:defRPr sz="10080"/>
            </a:lvl2pPr>
            <a:lvl3pPr marL="3291963" indent="0">
              <a:buNone/>
              <a:defRPr sz="8640"/>
            </a:lvl3pPr>
            <a:lvl4pPr marL="4937945" indent="0">
              <a:buNone/>
              <a:defRPr sz="7200"/>
            </a:lvl4pPr>
            <a:lvl5pPr marL="6583927" indent="0">
              <a:buNone/>
              <a:defRPr sz="7200"/>
            </a:lvl5pPr>
            <a:lvl6pPr marL="8229909" indent="0">
              <a:buNone/>
              <a:defRPr sz="7200"/>
            </a:lvl6pPr>
            <a:lvl7pPr marL="9875890" indent="0">
              <a:buNone/>
              <a:defRPr sz="7200"/>
            </a:lvl7pPr>
            <a:lvl8pPr marL="11521872" indent="0">
              <a:buNone/>
              <a:defRPr sz="7200"/>
            </a:lvl8pPr>
            <a:lvl9pPr marL="13167854" indent="0">
              <a:buNone/>
              <a:defRPr sz="7200"/>
            </a:lvl9pPr>
          </a:lstStyle>
          <a:p>
            <a:r>
              <a:rPr lang="en-US" smtClean="0"/>
              <a:t>Click icon to add picture</a:t>
            </a:r>
            <a:endParaRPr lang="en-US" dirty="0"/>
          </a:p>
        </p:txBody>
      </p:sp>
      <p:sp>
        <p:nvSpPr>
          <p:cNvPr id="4" name="Text Placeholder 3"/>
          <p:cNvSpPr>
            <a:spLocks noGrp="1"/>
          </p:cNvSpPr>
          <p:nvPr>
            <p:ph type="body" sz="half" idx="2"/>
          </p:nvPr>
        </p:nvSpPr>
        <p:spPr>
          <a:xfrm>
            <a:off x="2267429" y="13167361"/>
            <a:ext cx="10617041" cy="24394163"/>
          </a:xfrm>
        </p:spPr>
        <p:txBody>
          <a:bodyPr/>
          <a:lstStyle>
            <a:lvl1pPr marL="0" indent="0">
              <a:buNone/>
              <a:defRPr sz="5760"/>
            </a:lvl1pPr>
            <a:lvl2pPr marL="1645982" indent="0">
              <a:buNone/>
              <a:defRPr sz="5040"/>
            </a:lvl2pPr>
            <a:lvl3pPr marL="3291963" indent="0">
              <a:buNone/>
              <a:defRPr sz="4320"/>
            </a:lvl3pPr>
            <a:lvl4pPr marL="4937945" indent="0">
              <a:buNone/>
              <a:defRPr sz="3600"/>
            </a:lvl4pPr>
            <a:lvl5pPr marL="6583927" indent="0">
              <a:buNone/>
              <a:defRPr sz="3600"/>
            </a:lvl5pPr>
            <a:lvl6pPr marL="8229909" indent="0">
              <a:buNone/>
              <a:defRPr sz="3600"/>
            </a:lvl6pPr>
            <a:lvl7pPr marL="9875890" indent="0">
              <a:buNone/>
              <a:defRPr sz="3600"/>
            </a:lvl7pPr>
            <a:lvl8pPr marL="11521872" indent="0">
              <a:buNone/>
              <a:defRPr sz="3600"/>
            </a:lvl8pPr>
            <a:lvl9pPr marL="13167854"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34105-C724-461B-993D-057E32EE9494}"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2601-A5FA-447F-AD0B-648FAAD82C7D}" type="slidenum">
              <a:rPr lang="en-US" smtClean="0"/>
              <a:t>‹#›</a:t>
            </a:fld>
            <a:endParaRPr lang="en-US"/>
          </a:p>
        </p:txBody>
      </p:sp>
    </p:spTree>
    <p:extLst>
      <p:ext uri="{BB962C8B-B14F-4D97-AF65-F5344CB8AC3E}">
        <p14:creationId xmlns:p14="http://schemas.microsoft.com/office/powerpoint/2010/main" val="181271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1"/>
            <a:ext cx="28392120" cy="848360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11684001"/>
            <a:ext cx="28392120" cy="27848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42F34105-C724-461B-993D-057E32EE9494}" type="datetimeFigureOut">
              <a:rPr lang="en-US" smtClean="0"/>
              <a:t>1/22/2016</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80A62601-A5FA-447F-AD0B-648FAAD82C7D}" type="slidenum">
              <a:rPr lang="en-US" smtClean="0"/>
              <a:t>‹#›</a:t>
            </a:fld>
            <a:endParaRPr lang="en-US"/>
          </a:p>
        </p:txBody>
      </p:sp>
    </p:spTree>
    <p:extLst>
      <p:ext uri="{BB962C8B-B14F-4D97-AF65-F5344CB8AC3E}">
        <p14:creationId xmlns:p14="http://schemas.microsoft.com/office/powerpoint/2010/main" val="2483118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963" rtl="0" eaLnBrk="1" latinLnBrk="0" hangingPunct="1">
        <a:lnSpc>
          <a:spcPct val="90000"/>
        </a:lnSpc>
        <a:spcBef>
          <a:spcPct val="0"/>
        </a:spcBef>
        <a:buNone/>
        <a:defRPr sz="15841" kern="1200">
          <a:solidFill>
            <a:schemeClr val="tx1"/>
          </a:solidFill>
          <a:latin typeface="+mj-lt"/>
          <a:ea typeface="+mj-ea"/>
          <a:cs typeface="+mj-cs"/>
        </a:defRPr>
      </a:lvl1pPr>
    </p:titleStyle>
    <p:bodyStyle>
      <a:lvl1pPr marL="822991" indent="-822991" algn="l" defTabSz="3291963"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973" indent="-822991" algn="l" defTabSz="3291963"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954" indent="-822991" algn="l" defTabSz="3291963"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936" indent="-822991" algn="l" defTabSz="3291963"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918" indent="-822991" algn="l" defTabSz="3291963"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899" indent="-822991" algn="l" defTabSz="3291963"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881" indent="-822991" algn="l" defTabSz="3291963"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863" indent="-822991" algn="l" defTabSz="3291963"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845" indent="-822991" algn="l" defTabSz="3291963"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963" rtl="0" eaLnBrk="1" latinLnBrk="0" hangingPunct="1">
        <a:defRPr sz="6480" kern="1200">
          <a:solidFill>
            <a:schemeClr val="tx1"/>
          </a:solidFill>
          <a:latin typeface="+mn-lt"/>
          <a:ea typeface="+mn-ea"/>
          <a:cs typeface="+mn-cs"/>
        </a:defRPr>
      </a:lvl1pPr>
      <a:lvl2pPr marL="1645982" algn="l" defTabSz="3291963" rtl="0" eaLnBrk="1" latinLnBrk="0" hangingPunct="1">
        <a:defRPr sz="6480" kern="1200">
          <a:solidFill>
            <a:schemeClr val="tx1"/>
          </a:solidFill>
          <a:latin typeface="+mn-lt"/>
          <a:ea typeface="+mn-ea"/>
          <a:cs typeface="+mn-cs"/>
        </a:defRPr>
      </a:lvl2pPr>
      <a:lvl3pPr marL="3291963" algn="l" defTabSz="3291963" rtl="0" eaLnBrk="1" latinLnBrk="0" hangingPunct="1">
        <a:defRPr sz="6480" kern="1200">
          <a:solidFill>
            <a:schemeClr val="tx1"/>
          </a:solidFill>
          <a:latin typeface="+mn-lt"/>
          <a:ea typeface="+mn-ea"/>
          <a:cs typeface="+mn-cs"/>
        </a:defRPr>
      </a:lvl3pPr>
      <a:lvl4pPr marL="4937945" algn="l" defTabSz="3291963" rtl="0" eaLnBrk="1" latinLnBrk="0" hangingPunct="1">
        <a:defRPr sz="6480" kern="1200">
          <a:solidFill>
            <a:schemeClr val="tx1"/>
          </a:solidFill>
          <a:latin typeface="+mn-lt"/>
          <a:ea typeface="+mn-ea"/>
          <a:cs typeface="+mn-cs"/>
        </a:defRPr>
      </a:lvl4pPr>
      <a:lvl5pPr marL="6583927" algn="l" defTabSz="3291963" rtl="0" eaLnBrk="1" latinLnBrk="0" hangingPunct="1">
        <a:defRPr sz="6480" kern="1200">
          <a:solidFill>
            <a:schemeClr val="tx1"/>
          </a:solidFill>
          <a:latin typeface="+mn-lt"/>
          <a:ea typeface="+mn-ea"/>
          <a:cs typeface="+mn-cs"/>
        </a:defRPr>
      </a:lvl5pPr>
      <a:lvl6pPr marL="8229909" algn="l" defTabSz="3291963" rtl="0" eaLnBrk="1" latinLnBrk="0" hangingPunct="1">
        <a:defRPr sz="6480" kern="1200">
          <a:solidFill>
            <a:schemeClr val="tx1"/>
          </a:solidFill>
          <a:latin typeface="+mn-lt"/>
          <a:ea typeface="+mn-ea"/>
          <a:cs typeface="+mn-cs"/>
        </a:defRPr>
      </a:lvl6pPr>
      <a:lvl7pPr marL="9875890" algn="l" defTabSz="3291963" rtl="0" eaLnBrk="1" latinLnBrk="0" hangingPunct="1">
        <a:defRPr sz="6480" kern="1200">
          <a:solidFill>
            <a:schemeClr val="tx1"/>
          </a:solidFill>
          <a:latin typeface="+mn-lt"/>
          <a:ea typeface="+mn-ea"/>
          <a:cs typeface="+mn-cs"/>
        </a:defRPr>
      </a:lvl7pPr>
      <a:lvl8pPr marL="11521872" algn="l" defTabSz="3291963" rtl="0" eaLnBrk="1" latinLnBrk="0" hangingPunct="1">
        <a:defRPr sz="6480" kern="1200">
          <a:solidFill>
            <a:schemeClr val="tx1"/>
          </a:solidFill>
          <a:latin typeface="+mn-lt"/>
          <a:ea typeface="+mn-ea"/>
          <a:cs typeface="+mn-cs"/>
        </a:defRPr>
      </a:lvl8pPr>
      <a:lvl9pPr marL="13167854" algn="l" defTabSz="3291963"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2622" y="6311274"/>
            <a:ext cx="8637517" cy="77724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55" r="-1"/>
          <a:stretch/>
        </p:blipFill>
        <p:spPr>
          <a:xfrm>
            <a:off x="19746410" y="-23150"/>
            <a:ext cx="13096777" cy="2529198"/>
          </a:xfrm>
          <a:prstGeom prst="rect">
            <a:avLst/>
          </a:prstGeom>
        </p:spPr>
      </p:pic>
      <p:sp>
        <p:nvSpPr>
          <p:cNvPr id="4" name="Rectangle 3"/>
          <p:cNvSpPr/>
          <p:nvPr/>
        </p:nvSpPr>
        <p:spPr>
          <a:xfrm>
            <a:off x="-1" y="0"/>
            <a:ext cx="19746411" cy="1932972"/>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pic>
        <p:nvPicPr>
          <p:cNvPr id="6" name="Picture 5"/>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backgroundRemoval t="0" b="100000" l="0" r="100000">
                        <a14:backgroundMark x1="1598" y1="1349" x2="25490" y2="39205"/>
                        <a14:backgroundMark x1="25635" y1="38981" x2="9659" y2="150"/>
                        <a14:backgroundMark x1="25272" y1="38981" x2="145" y2="16717"/>
                        <a14:backgroundMark x1="24909" y1="38456" x2="145" y2="9145"/>
                        <a14:backgroundMark x1="25272" y1="39130" x2="30138" y2="43253"/>
                        <a14:backgroundMark x1="61438" y1="14993" x2="80247" y2="1724"/>
                        <a14:backgroundMark x1="64561" y1="12219" x2="63689" y2="0"/>
                        <a14:backgroundMark x1="81191" y1="12069" x2="99855" y2="1874"/>
                        <a14:backgroundMark x1="85330" y1="9970" x2="85911" y2="150"/>
                        <a14:backgroundMark x1="31808" y1="83133" x2="1452" y2="79010"/>
                        <a14:backgroundMark x1="31590" y1="83508" x2="145" y2="85382"/>
                        <a14:backgroundMark x1="31590" y1="83358" x2="2106" y2="94828"/>
                        <a14:backgroundMark x1="32099" y1="82834" x2="11111" y2="98126"/>
                        <a14:backgroundMark x1="31590" y1="83658" x2="23239" y2="99850"/>
                      </a14:backgroundRemoval>
                    </a14:imgEffect>
                  </a14:imgLayer>
                </a14:imgProps>
              </a:ext>
              <a:ext uri="{28A0092B-C50C-407E-A947-70E740481C1C}">
                <a14:useLocalDpi xmlns:a14="http://schemas.microsoft.com/office/drawing/2010/main" val="0"/>
              </a:ext>
            </a:extLst>
          </a:blip>
          <a:stretch>
            <a:fillRect/>
          </a:stretch>
        </p:blipFill>
        <p:spPr>
          <a:xfrm>
            <a:off x="17062642" y="180832"/>
            <a:ext cx="1622275" cy="1571309"/>
          </a:xfrm>
          <a:prstGeom prst="rect">
            <a:avLst/>
          </a:prstGeom>
        </p:spPr>
      </p:pic>
      <p:sp>
        <p:nvSpPr>
          <p:cNvPr id="8" name="Rectangle 7"/>
          <p:cNvSpPr/>
          <p:nvPr/>
        </p:nvSpPr>
        <p:spPr>
          <a:xfrm>
            <a:off x="541295" y="141481"/>
            <a:ext cx="12216678" cy="1323439"/>
          </a:xfrm>
          <a:prstGeom prst="rect">
            <a:avLst/>
          </a:prstGeom>
          <a:noFill/>
        </p:spPr>
        <p:txBody>
          <a:bodyPr wrap="none" lIns="91440" tIns="45720" rIns="91440" bIns="45720">
            <a:spAutoFit/>
          </a:bodyPr>
          <a:lstStyle/>
          <a:p>
            <a:pPr algn="ctr"/>
            <a:r>
              <a:rPr lang="en-US" sz="8000" b="1" dirty="0">
                <a:ln w="0"/>
                <a:solidFill>
                  <a:schemeClr val="bg1"/>
                </a:solidFill>
                <a:effectLst>
                  <a:outerShdw blurRad="38100" dist="19050" dir="2700000" algn="tl" rotWithShape="0">
                    <a:schemeClr val="dk1">
                      <a:alpha val="40000"/>
                    </a:schemeClr>
                  </a:outerShdw>
                </a:effectLst>
              </a:rPr>
              <a:t>The Poultry Research Centre</a:t>
            </a:r>
          </a:p>
        </p:txBody>
      </p:sp>
      <p:sp>
        <p:nvSpPr>
          <p:cNvPr id="9" name="TextBox 8"/>
          <p:cNvSpPr txBox="1"/>
          <p:nvPr/>
        </p:nvSpPr>
        <p:spPr>
          <a:xfrm>
            <a:off x="769894" y="1241449"/>
            <a:ext cx="5043078" cy="584775"/>
          </a:xfrm>
          <a:prstGeom prst="rect">
            <a:avLst/>
          </a:prstGeom>
          <a:noFill/>
        </p:spPr>
        <p:txBody>
          <a:bodyPr wrap="square" rtlCol="0">
            <a:spAutoFit/>
          </a:bodyPr>
          <a:lstStyle/>
          <a:p>
            <a:r>
              <a:rPr lang="en-US" sz="3200" dirty="0">
                <a:solidFill>
                  <a:schemeClr val="bg1"/>
                </a:solidFill>
              </a:rPr>
              <a:t>Edmonton, Alberta, Canada</a:t>
            </a:r>
          </a:p>
        </p:txBody>
      </p:sp>
      <p:sp>
        <p:nvSpPr>
          <p:cNvPr id="10" name="Rectangle 9"/>
          <p:cNvSpPr/>
          <p:nvPr/>
        </p:nvSpPr>
        <p:spPr>
          <a:xfrm>
            <a:off x="0" y="6627377"/>
            <a:ext cx="14977326" cy="1042912"/>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11" name="Rectangle 12"/>
          <p:cNvSpPr>
            <a:spLocks noGrp="1"/>
          </p:cNvSpPr>
          <p:nvPr>
            <p:ph type="ctrTitle"/>
          </p:nvPr>
        </p:nvSpPr>
        <p:spPr>
          <a:xfrm>
            <a:off x="1645445" y="2506048"/>
            <a:ext cx="29627513" cy="3232150"/>
          </a:xfrm>
        </p:spPr>
        <p:txBody>
          <a:bodyPr>
            <a:normAutofit fontScale="90000"/>
          </a:bodyPr>
          <a:lstStyle/>
          <a:p>
            <a:pPr eaLnBrk="1" hangingPunct="1"/>
            <a:r>
              <a:rPr lang="en-US" altLang="en-US" dirty="0" smtClean="0">
                <a:latin typeface="Arial" panose="020B0604020202020204" pitchFamily="34" charset="0"/>
              </a:rPr>
              <a:t>My research project </a:t>
            </a:r>
            <a:br>
              <a:rPr lang="en-US" altLang="en-US" dirty="0" smtClean="0">
                <a:latin typeface="Arial" panose="020B0604020202020204" pitchFamily="34" charset="0"/>
              </a:rPr>
            </a:br>
            <a:r>
              <a:rPr lang="en-US" altLang="en-US" sz="5400" dirty="0">
                <a:latin typeface="Arial" panose="020B0604020202020204" pitchFamily="34" charset="0"/>
              </a:rPr>
              <a:t>G. Student, M. Professor, O. Scientist, S. Researcher</a:t>
            </a:r>
            <a:endParaRPr lang="en-US" altLang="en-US" dirty="0" smtClean="0">
              <a:latin typeface="Arial" panose="020B0604020202020204" pitchFamily="34" charset="0"/>
            </a:endParaRPr>
          </a:p>
        </p:txBody>
      </p:sp>
      <p:sp>
        <p:nvSpPr>
          <p:cNvPr id="13" name="Rectangle 12"/>
          <p:cNvSpPr/>
          <p:nvPr/>
        </p:nvSpPr>
        <p:spPr>
          <a:xfrm>
            <a:off x="1" y="12172191"/>
            <a:ext cx="14977327" cy="979719"/>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14" name="Rectangle 13"/>
          <p:cNvSpPr/>
          <p:nvPr/>
        </p:nvSpPr>
        <p:spPr>
          <a:xfrm>
            <a:off x="-2" y="30832421"/>
            <a:ext cx="14977328" cy="990600"/>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15" name="Rectangle 14"/>
          <p:cNvSpPr/>
          <p:nvPr/>
        </p:nvSpPr>
        <p:spPr>
          <a:xfrm>
            <a:off x="17855779" y="19154726"/>
            <a:ext cx="15062621" cy="905624"/>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16" name="Rectangle 15"/>
          <p:cNvSpPr/>
          <p:nvPr/>
        </p:nvSpPr>
        <p:spPr>
          <a:xfrm>
            <a:off x="0" y="42900601"/>
            <a:ext cx="32918400" cy="990600"/>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17" name="TextBox 16"/>
          <p:cNvSpPr txBox="1"/>
          <p:nvPr/>
        </p:nvSpPr>
        <p:spPr>
          <a:xfrm>
            <a:off x="-1" y="43041958"/>
            <a:ext cx="10874830" cy="707886"/>
          </a:xfrm>
          <a:prstGeom prst="rect">
            <a:avLst/>
          </a:prstGeom>
          <a:noFill/>
        </p:spPr>
        <p:txBody>
          <a:bodyPr wrap="square" rtlCol="0">
            <a:spAutoFit/>
          </a:bodyPr>
          <a:lstStyle/>
          <a:p>
            <a:r>
              <a:rPr lang="en-US" sz="4000" dirty="0">
                <a:solidFill>
                  <a:schemeClr val="bg1"/>
                </a:solidFill>
              </a:rPr>
              <a:t>Solutions for today.  Foundation for the future.</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52853" y="6311274"/>
            <a:ext cx="7696058" cy="592304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15836" y="10197474"/>
            <a:ext cx="8820117" cy="5869689"/>
          </a:xfrm>
          <a:prstGeom prst="rect">
            <a:avLst/>
          </a:prstGeom>
        </p:spPr>
      </p:pic>
      <p:sp>
        <p:nvSpPr>
          <p:cNvPr id="24" name="Rectangle 23"/>
          <p:cNvSpPr/>
          <p:nvPr/>
        </p:nvSpPr>
        <p:spPr>
          <a:xfrm>
            <a:off x="17915938" y="26462890"/>
            <a:ext cx="15062621" cy="905624"/>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25" name="Rectangle 24"/>
          <p:cNvSpPr/>
          <p:nvPr/>
        </p:nvSpPr>
        <p:spPr>
          <a:xfrm>
            <a:off x="17855780" y="32833490"/>
            <a:ext cx="15062621" cy="905624"/>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26" name="Rectangle 25"/>
          <p:cNvSpPr/>
          <p:nvPr/>
        </p:nvSpPr>
        <p:spPr>
          <a:xfrm>
            <a:off x="17855780" y="35928805"/>
            <a:ext cx="15062621" cy="905624"/>
          </a:xfrm>
          <a:prstGeom prst="rect">
            <a:avLst/>
          </a:prstGeom>
          <a:gradFill flip="none" rotWithShape="1">
            <a:gsLst>
              <a:gs pos="0">
                <a:schemeClr val="accent6"/>
              </a:gs>
              <a:gs pos="100000">
                <a:schemeClr val="accent1">
                  <a:lumMod val="75000"/>
                  <a:alpha val="60000"/>
                </a:schemeClr>
              </a:gs>
              <a:gs pos="75000">
                <a:srgbClr val="7AABB5"/>
              </a:gs>
              <a:gs pos="32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259"/>
          </a:p>
        </p:txBody>
      </p:sp>
      <p:sp>
        <p:nvSpPr>
          <p:cNvPr id="27" name="Text Box 19"/>
          <p:cNvSpPr txBox="1">
            <a:spLocks noChangeArrowheads="1"/>
          </p:cNvSpPr>
          <p:nvPr/>
        </p:nvSpPr>
        <p:spPr bwMode="auto">
          <a:xfrm>
            <a:off x="18007046" y="16414309"/>
            <a:ext cx="145924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4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77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6900">
                <a:solidFill>
                  <a:schemeClr val="tx1"/>
                </a:solidFill>
                <a:latin typeface="Arial" panose="020B0604020202020204" pitchFamily="34" charset="0"/>
              </a:defRPr>
            </a:lvl3pPr>
            <a:lvl4pPr marL="1600200" indent="-228600">
              <a:spcBef>
                <a:spcPct val="20000"/>
              </a:spcBef>
              <a:buFont typeface="Arial" panose="020B0604020202020204" pitchFamily="34" charset="0"/>
              <a:defRPr sz="5600">
                <a:solidFill>
                  <a:schemeClr val="tx1"/>
                </a:solidFill>
                <a:latin typeface="Arial" panose="020B0604020202020204" pitchFamily="34" charset="0"/>
              </a:defRPr>
            </a:lvl4pPr>
            <a:lvl5pPr marL="2057400" indent="-228600">
              <a:spcBef>
                <a:spcPct val="20000"/>
              </a:spcBef>
              <a:buFont typeface="Arial" panose="020B0604020202020204" pitchFamily="34" charset="0"/>
              <a:defRPr sz="5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5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5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5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5600">
                <a:solidFill>
                  <a:schemeClr val="tx1"/>
                </a:solidFill>
                <a:latin typeface="Arial" panose="020B0604020202020204" pitchFamily="34" charset="0"/>
              </a:defRPr>
            </a:lvl9pPr>
          </a:lstStyle>
          <a:p>
            <a:pPr defTabSz="914434">
              <a:spcBef>
                <a:spcPct val="0"/>
              </a:spcBef>
            </a:pPr>
            <a:r>
              <a:rPr lang="en-US" altLang="en-US" sz="4000" dirty="0">
                <a:cs typeface="Arial" panose="020B0604020202020204" pitchFamily="34" charset="0"/>
              </a:rPr>
              <a:t>Figures .Include photos, and graphs that clearly demonstrate</a:t>
            </a:r>
          </a:p>
          <a:p>
            <a:pPr defTabSz="914434">
              <a:spcBef>
                <a:spcPct val="0"/>
              </a:spcBef>
            </a:pPr>
            <a:r>
              <a:rPr lang="en-US" altLang="en-US" sz="4000" dirty="0">
                <a:cs typeface="Arial" panose="020B0604020202020204" pitchFamily="34" charset="0"/>
              </a:rPr>
              <a:t> your point. The picture or figure legend should have enough</a:t>
            </a:r>
          </a:p>
          <a:p>
            <a:pPr defTabSz="914434">
              <a:spcBef>
                <a:spcPct val="0"/>
              </a:spcBef>
            </a:pPr>
            <a:r>
              <a:rPr lang="en-US" altLang="en-US" sz="4000" dirty="0">
                <a:cs typeface="Arial" panose="020B0604020202020204" pitchFamily="34" charset="0"/>
              </a:rPr>
              <a:t>Info that the picture or figure can be understood without the text</a:t>
            </a:r>
          </a:p>
        </p:txBody>
      </p:sp>
      <p:sp>
        <p:nvSpPr>
          <p:cNvPr id="29" name="TextBox 28"/>
          <p:cNvSpPr txBox="1"/>
          <p:nvPr/>
        </p:nvSpPr>
        <p:spPr>
          <a:xfrm>
            <a:off x="433132" y="7870546"/>
            <a:ext cx="14544194" cy="2800767"/>
          </a:xfrm>
          <a:prstGeom prst="rect">
            <a:avLst/>
          </a:prstGeom>
          <a:noFill/>
        </p:spPr>
        <p:txBody>
          <a:bodyPr wrap="square" rtlCol="0">
            <a:spAutoFit/>
          </a:bodyPr>
          <a:lstStyle/>
          <a:p>
            <a:pPr marL="57152" indent="-57152">
              <a:defRPr/>
            </a:pPr>
            <a:r>
              <a:rPr lang="en-US" sz="4400" dirty="0"/>
              <a:t>A poster is an excellent way to present research ideas or findings. This research was designed to address a need in the industry. Information should be clear and concise so people use the information to improve their operations.  </a:t>
            </a:r>
          </a:p>
        </p:txBody>
      </p:sp>
      <p:sp>
        <p:nvSpPr>
          <p:cNvPr id="30" name="TextBox 29"/>
          <p:cNvSpPr txBox="1"/>
          <p:nvPr/>
        </p:nvSpPr>
        <p:spPr>
          <a:xfrm>
            <a:off x="433132" y="13587962"/>
            <a:ext cx="14544194" cy="14311610"/>
          </a:xfrm>
          <a:prstGeom prst="rect">
            <a:avLst/>
          </a:prstGeom>
          <a:noFill/>
        </p:spPr>
        <p:txBody>
          <a:bodyPr wrap="square" rtlCol="0">
            <a:spAutoFit/>
          </a:bodyPr>
          <a:lstStyle/>
          <a:p>
            <a:pPr marL="57152" indent="-57152">
              <a:defRPr/>
            </a:pPr>
            <a:r>
              <a:rPr lang="en-US" sz="4400" dirty="0"/>
              <a:t>The background provides context as to why the research is important and how it could help the poultry/processing/food/pharmaceutical industry. The hypothesis should be included in this section.</a:t>
            </a:r>
          </a:p>
          <a:p>
            <a:pPr marL="57152" indent="-57152">
              <a:defRPr/>
            </a:pPr>
            <a:r>
              <a:rPr lang="en-US" sz="4400" dirty="0"/>
              <a:t>For example:  </a:t>
            </a:r>
          </a:p>
          <a:p>
            <a:pPr marL="57152" indent="-57152">
              <a:defRPr/>
            </a:pPr>
            <a:r>
              <a:rPr lang="en-US" sz="4400" dirty="0"/>
              <a:t>This study was designed to test if poster presentations were an effective method to deliver research findings to the industry.  </a:t>
            </a:r>
          </a:p>
          <a:p>
            <a:pPr marL="57152" indent="-57152">
              <a:defRPr/>
            </a:pPr>
            <a:r>
              <a:rPr lang="en-US" sz="4400" dirty="0"/>
              <a:t>Specific objectives were to:</a:t>
            </a:r>
          </a:p>
          <a:p>
            <a:pPr marL="1881259" lvl="1">
              <a:defRPr/>
            </a:pPr>
            <a:r>
              <a:rPr lang="en-US" sz="4400" dirty="0"/>
              <a:t>	1) Provide an opportunity for the poultry industry learn about research conducted at the Poultry Research Centre (PRC)</a:t>
            </a:r>
          </a:p>
          <a:p>
            <a:pPr marL="1881259" lvl="1">
              <a:defRPr/>
            </a:pPr>
            <a:r>
              <a:rPr lang="en-US" sz="4400" dirty="0"/>
              <a:t>	2) Provide an opportunity for PRC members and industry members to get to know each other</a:t>
            </a:r>
          </a:p>
          <a:p>
            <a:pPr marL="1881259" lvl="1">
              <a:defRPr/>
            </a:pPr>
            <a:r>
              <a:rPr lang="en-US" sz="4400" dirty="0"/>
              <a:t>	3) Highlight the talented group of graduate students so they can introduce and promote themselves to potential future employers</a:t>
            </a:r>
          </a:p>
          <a:p>
            <a:pPr marL="1881259" lvl="1">
              <a:defRPr/>
            </a:pPr>
            <a:r>
              <a:rPr lang="en-US" sz="4400" dirty="0"/>
              <a:t>	4) Through informal interaction and conversation, gain an understanding of the issues, challenges and opportunities that our industry is facing and how the PRC can play a role.  </a:t>
            </a:r>
          </a:p>
          <a:p>
            <a:pPr marL="57152" indent="-57152">
              <a:defRPr/>
            </a:pPr>
            <a:endParaRPr lang="en-US" sz="4400" dirty="0"/>
          </a:p>
        </p:txBody>
      </p:sp>
      <p:sp>
        <p:nvSpPr>
          <p:cNvPr id="31" name="TextBox 30"/>
          <p:cNvSpPr txBox="1"/>
          <p:nvPr/>
        </p:nvSpPr>
        <p:spPr>
          <a:xfrm>
            <a:off x="769894" y="32248192"/>
            <a:ext cx="14207432" cy="9571851"/>
          </a:xfrm>
          <a:prstGeom prst="rect">
            <a:avLst/>
          </a:prstGeom>
          <a:noFill/>
        </p:spPr>
        <p:txBody>
          <a:bodyPr wrap="square" rtlCol="0">
            <a:spAutoFit/>
          </a:bodyPr>
          <a:lstStyle/>
          <a:p>
            <a:pPr marL="57152" indent="-57152">
              <a:defRPr/>
            </a:pPr>
            <a:r>
              <a:rPr lang="en-US" sz="4400" dirty="0"/>
              <a:t>This is the materials and methods section. Remember that this is not a scientific presentation and therefore all the details are not necessary.   For most people the type of statistical analysis conducted means nothing.  If your research has not started yet you can still give some insight as to what you will be doing.  Resist the temptation to abbreviate treatment names throughout the poster.  If you do, the reader will have to keep referring back to this section to know what the treatments are.  It makes understanding the material difficult and many readers will not bother.</a:t>
            </a:r>
          </a:p>
          <a:p>
            <a:pPr marL="57152" indent="-57152">
              <a:defRPr/>
            </a:pPr>
            <a:endParaRPr lang="en-US" sz="4400" dirty="0"/>
          </a:p>
          <a:p>
            <a:pPr marL="57152" indent="-57152">
              <a:defRPr/>
            </a:pPr>
            <a:r>
              <a:rPr lang="en-US" sz="4400" dirty="0"/>
              <a:t>Do not use technical jargon.  Be brief.  Pictures say a thousand words.  Use them where possible to make a clear point.</a:t>
            </a:r>
          </a:p>
        </p:txBody>
      </p:sp>
      <p:sp>
        <p:nvSpPr>
          <p:cNvPr id="32" name="TextBox 31"/>
          <p:cNvSpPr txBox="1"/>
          <p:nvPr/>
        </p:nvSpPr>
        <p:spPr>
          <a:xfrm>
            <a:off x="433132" y="6342869"/>
            <a:ext cx="8822621" cy="1415772"/>
          </a:xfrm>
          <a:prstGeom prst="rect">
            <a:avLst/>
          </a:prstGeom>
          <a:noFill/>
        </p:spPr>
        <p:txBody>
          <a:bodyPr wrap="square" rtlCol="0">
            <a:spAutoFit/>
          </a:bodyPr>
          <a:lstStyle/>
          <a:p>
            <a:r>
              <a:rPr lang="en-US" sz="8600" b="1" dirty="0">
                <a:solidFill>
                  <a:schemeClr val="bg1"/>
                </a:solidFill>
              </a:rPr>
              <a:t>Summary</a:t>
            </a:r>
          </a:p>
        </p:txBody>
      </p:sp>
      <p:sp>
        <p:nvSpPr>
          <p:cNvPr id="34" name="TextBox 33"/>
          <p:cNvSpPr txBox="1"/>
          <p:nvPr/>
        </p:nvSpPr>
        <p:spPr>
          <a:xfrm>
            <a:off x="433132" y="11888373"/>
            <a:ext cx="8822621" cy="1415772"/>
          </a:xfrm>
          <a:prstGeom prst="rect">
            <a:avLst/>
          </a:prstGeom>
          <a:noFill/>
        </p:spPr>
        <p:txBody>
          <a:bodyPr wrap="square" rtlCol="0">
            <a:spAutoFit/>
          </a:bodyPr>
          <a:lstStyle/>
          <a:p>
            <a:r>
              <a:rPr lang="en-US" sz="8600" b="1" dirty="0">
                <a:solidFill>
                  <a:schemeClr val="bg1"/>
                </a:solidFill>
              </a:rPr>
              <a:t>Problem</a:t>
            </a:r>
          </a:p>
        </p:txBody>
      </p:sp>
      <p:sp>
        <p:nvSpPr>
          <p:cNvPr id="35" name="TextBox 34"/>
          <p:cNvSpPr txBox="1"/>
          <p:nvPr/>
        </p:nvSpPr>
        <p:spPr>
          <a:xfrm>
            <a:off x="769894" y="30619834"/>
            <a:ext cx="8822621" cy="1415772"/>
          </a:xfrm>
          <a:prstGeom prst="rect">
            <a:avLst/>
          </a:prstGeom>
          <a:noFill/>
        </p:spPr>
        <p:txBody>
          <a:bodyPr wrap="square" rtlCol="0">
            <a:spAutoFit/>
          </a:bodyPr>
          <a:lstStyle/>
          <a:p>
            <a:r>
              <a:rPr lang="en-US" sz="8600" b="1" dirty="0">
                <a:solidFill>
                  <a:schemeClr val="bg1"/>
                </a:solidFill>
              </a:rPr>
              <a:t>Our Approach</a:t>
            </a:r>
          </a:p>
        </p:txBody>
      </p:sp>
      <p:sp>
        <p:nvSpPr>
          <p:cNvPr id="36" name="TextBox 35"/>
          <p:cNvSpPr txBox="1"/>
          <p:nvPr/>
        </p:nvSpPr>
        <p:spPr>
          <a:xfrm>
            <a:off x="18204692" y="18863932"/>
            <a:ext cx="8822621" cy="1415772"/>
          </a:xfrm>
          <a:prstGeom prst="rect">
            <a:avLst/>
          </a:prstGeom>
          <a:noFill/>
        </p:spPr>
        <p:txBody>
          <a:bodyPr wrap="square" rtlCol="0">
            <a:spAutoFit/>
          </a:bodyPr>
          <a:lstStyle/>
          <a:p>
            <a:r>
              <a:rPr lang="en-US" sz="8600" b="1" dirty="0">
                <a:solidFill>
                  <a:schemeClr val="bg1"/>
                </a:solidFill>
              </a:rPr>
              <a:t>Our Observations</a:t>
            </a:r>
          </a:p>
        </p:txBody>
      </p:sp>
      <p:sp>
        <p:nvSpPr>
          <p:cNvPr id="37" name="TextBox 36"/>
          <p:cNvSpPr txBox="1"/>
          <p:nvPr/>
        </p:nvSpPr>
        <p:spPr>
          <a:xfrm>
            <a:off x="17915936" y="20345791"/>
            <a:ext cx="14544194" cy="5509200"/>
          </a:xfrm>
          <a:prstGeom prst="rect">
            <a:avLst/>
          </a:prstGeom>
          <a:noFill/>
        </p:spPr>
        <p:txBody>
          <a:bodyPr wrap="square" rtlCol="0">
            <a:spAutoFit/>
          </a:bodyPr>
          <a:lstStyle/>
          <a:p>
            <a:pPr>
              <a:lnSpc>
                <a:spcPct val="80000"/>
              </a:lnSpc>
              <a:defRPr/>
            </a:pPr>
            <a:r>
              <a:rPr lang="en-US" sz="4400" dirty="0"/>
              <a:t>Describe in </a:t>
            </a:r>
            <a:r>
              <a:rPr lang="en-US" sz="4400" dirty="0">
                <a:solidFill>
                  <a:srgbClr val="C00000"/>
                </a:solidFill>
              </a:rPr>
              <a:t>plain</a:t>
            </a:r>
            <a:r>
              <a:rPr lang="en-US" sz="4400" dirty="0"/>
              <a:t> language what you discovered.  If your research is not complete you can highlight what you know so far or use this space to talk about what you  expect.</a:t>
            </a:r>
          </a:p>
          <a:p>
            <a:pPr>
              <a:lnSpc>
                <a:spcPct val="80000"/>
              </a:lnSpc>
              <a:defRPr/>
            </a:pPr>
            <a:r>
              <a:rPr lang="en-US" sz="4400" dirty="0"/>
              <a:t>For example:</a:t>
            </a:r>
          </a:p>
          <a:p>
            <a:pPr>
              <a:lnSpc>
                <a:spcPct val="80000"/>
              </a:lnSpc>
              <a:defRPr/>
            </a:pPr>
            <a:r>
              <a:rPr lang="en-US" sz="4400" dirty="0"/>
              <a:t>We observed that there was great interaction between students, researchers and industry members.  Based on evaluations of the event, supporters of the Poultry Research Centre felt that the research was relevant and would have a positive impact in their operations.  The format of poster presentations was well received.</a:t>
            </a:r>
          </a:p>
        </p:txBody>
      </p:sp>
      <p:sp>
        <p:nvSpPr>
          <p:cNvPr id="38" name="TextBox 37"/>
          <p:cNvSpPr txBox="1"/>
          <p:nvPr/>
        </p:nvSpPr>
        <p:spPr>
          <a:xfrm>
            <a:off x="18204692" y="26236494"/>
            <a:ext cx="12259266" cy="1415772"/>
          </a:xfrm>
          <a:prstGeom prst="rect">
            <a:avLst/>
          </a:prstGeom>
          <a:noFill/>
        </p:spPr>
        <p:txBody>
          <a:bodyPr wrap="square" rtlCol="0">
            <a:spAutoFit/>
          </a:bodyPr>
          <a:lstStyle/>
          <a:p>
            <a:r>
              <a:rPr lang="en-US" sz="8600" b="1" dirty="0">
                <a:solidFill>
                  <a:schemeClr val="bg1"/>
                </a:solidFill>
              </a:rPr>
              <a:t>What does this mean?</a:t>
            </a:r>
          </a:p>
        </p:txBody>
      </p:sp>
      <p:sp>
        <p:nvSpPr>
          <p:cNvPr id="39" name="TextBox 38"/>
          <p:cNvSpPr txBox="1"/>
          <p:nvPr/>
        </p:nvSpPr>
        <p:spPr>
          <a:xfrm>
            <a:off x="18204692" y="32550863"/>
            <a:ext cx="10369658" cy="1415772"/>
          </a:xfrm>
          <a:prstGeom prst="rect">
            <a:avLst/>
          </a:prstGeom>
          <a:noFill/>
        </p:spPr>
        <p:txBody>
          <a:bodyPr wrap="square" rtlCol="0">
            <a:spAutoFit/>
          </a:bodyPr>
          <a:lstStyle/>
          <a:p>
            <a:r>
              <a:rPr lang="en-US" sz="8600" b="1" dirty="0">
                <a:solidFill>
                  <a:schemeClr val="bg1"/>
                </a:solidFill>
              </a:rPr>
              <a:t>Acknowledgements</a:t>
            </a:r>
          </a:p>
        </p:txBody>
      </p:sp>
      <p:sp>
        <p:nvSpPr>
          <p:cNvPr id="40" name="TextBox 39"/>
          <p:cNvSpPr txBox="1"/>
          <p:nvPr/>
        </p:nvSpPr>
        <p:spPr>
          <a:xfrm>
            <a:off x="18185016" y="35685189"/>
            <a:ext cx="11508921" cy="1415772"/>
          </a:xfrm>
          <a:prstGeom prst="rect">
            <a:avLst/>
          </a:prstGeom>
          <a:noFill/>
        </p:spPr>
        <p:txBody>
          <a:bodyPr wrap="square" rtlCol="0">
            <a:spAutoFit/>
          </a:bodyPr>
          <a:lstStyle/>
          <a:p>
            <a:r>
              <a:rPr lang="en-US" sz="8600" b="1" dirty="0">
                <a:solidFill>
                  <a:schemeClr val="bg1"/>
                </a:solidFill>
              </a:rPr>
              <a:t>Contact Information</a:t>
            </a:r>
          </a:p>
        </p:txBody>
      </p:sp>
      <p:sp>
        <p:nvSpPr>
          <p:cNvPr id="41" name="TextBox 40"/>
          <p:cNvSpPr txBox="1"/>
          <p:nvPr/>
        </p:nvSpPr>
        <p:spPr>
          <a:xfrm>
            <a:off x="18007045" y="27555094"/>
            <a:ext cx="14544194" cy="4832092"/>
          </a:xfrm>
          <a:prstGeom prst="rect">
            <a:avLst/>
          </a:prstGeom>
          <a:noFill/>
        </p:spPr>
        <p:txBody>
          <a:bodyPr wrap="square" rtlCol="0">
            <a:spAutoFit/>
          </a:bodyPr>
          <a:lstStyle/>
          <a:p>
            <a:pPr>
              <a:defRPr/>
            </a:pPr>
            <a:r>
              <a:rPr lang="en-US" sz="4400" dirty="0"/>
              <a:t>In this section the “So What” question should be answered. </a:t>
            </a:r>
            <a:r>
              <a:rPr lang="en-US" sz="4400" b="1" dirty="0"/>
              <a:t>THIS IS THE MOST IMPORTANT SECTION.  Think about the impact or your research beyond the results.  What would be the impact if people were to apply this knowledge.</a:t>
            </a:r>
            <a:r>
              <a:rPr lang="en-US" sz="4400" dirty="0"/>
              <a:t> This requires that you know about the stakeholders needs, which underlines the importance of taking advantage of this poster session to get to know industry members. </a:t>
            </a:r>
            <a:endParaRPr lang="en-US" sz="4400" b="1" dirty="0"/>
          </a:p>
        </p:txBody>
      </p:sp>
      <p:sp>
        <p:nvSpPr>
          <p:cNvPr id="42" name="TextBox 41"/>
          <p:cNvSpPr txBox="1"/>
          <p:nvPr/>
        </p:nvSpPr>
        <p:spPr>
          <a:xfrm>
            <a:off x="18007045" y="34097770"/>
            <a:ext cx="14544194" cy="1175706"/>
          </a:xfrm>
          <a:prstGeom prst="rect">
            <a:avLst/>
          </a:prstGeom>
          <a:noFill/>
        </p:spPr>
        <p:txBody>
          <a:bodyPr wrap="square" rtlCol="0">
            <a:spAutoFit/>
          </a:bodyPr>
          <a:lstStyle/>
          <a:p>
            <a:pPr>
              <a:lnSpc>
                <a:spcPct val="80000"/>
              </a:lnSpc>
              <a:defRPr/>
            </a:pPr>
            <a:r>
              <a:rPr lang="en-US" sz="4400" dirty="0"/>
              <a:t>Be sure to acknowledge supporters of your research.  You may want to use logos instead of a written list. </a:t>
            </a:r>
            <a:endParaRPr lang="en-US" sz="2800" dirty="0"/>
          </a:p>
        </p:txBody>
      </p:sp>
      <p:sp>
        <p:nvSpPr>
          <p:cNvPr id="43" name="TextBox 42"/>
          <p:cNvSpPr txBox="1"/>
          <p:nvPr/>
        </p:nvSpPr>
        <p:spPr>
          <a:xfrm>
            <a:off x="17915936" y="36992281"/>
            <a:ext cx="14544194" cy="4425827"/>
          </a:xfrm>
          <a:prstGeom prst="rect">
            <a:avLst/>
          </a:prstGeom>
          <a:noFill/>
        </p:spPr>
        <p:txBody>
          <a:bodyPr wrap="square" rtlCol="0">
            <a:spAutoFit/>
          </a:bodyPr>
          <a:lstStyle/>
          <a:p>
            <a:pPr>
              <a:lnSpc>
                <a:spcPct val="80000"/>
              </a:lnSpc>
              <a:defRPr/>
            </a:pPr>
            <a:r>
              <a:rPr lang="en-US" sz="4400" dirty="0"/>
              <a:t>If you are looking for a job in the near future I would suggest that you put your contact info here. However, if you are just getting started you may want to put your supervisors contact information.  It should include at minimum your name, phone number and email address. </a:t>
            </a:r>
          </a:p>
          <a:p>
            <a:pPr>
              <a:lnSpc>
                <a:spcPct val="80000"/>
              </a:lnSpc>
              <a:defRPr/>
            </a:pPr>
            <a:r>
              <a:rPr lang="en-US" sz="4400" dirty="0"/>
              <a:t>Valerie Carney</a:t>
            </a:r>
          </a:p>
          <a:p>
            <a:pPr>
              <a:lnSpc>
                <a:spcPct val="80000"/>
              </a:lnSpc>
              <a:defRPr/>
            </a:pPr>
            <a:r>
              <a:rPr lang="en-US" sz="4400" dirty="0"/>
              <a:t>Phone: (780)415-2269</a:t>
            </a:r>
          </a:p>
          <a:p>
            <a:pPr>
              <a:lnSpc>
                <a:spcPct val="80000"/>
              </a:lnSpc>
              <a:defRPr/>
            </a:pPr>
            <a:r>
              <a:rPr lang="en-US" sz="4400" dirty="0"/>
              <a:t>E-mail: Valerie.Carney@gov.ab.ca </a:t>
            </a:r>
          </a:p>
        </p:txBody>
      </p:sp>
    </p:spTree>
    <p:extLst>
      <p:ext uri="{BB962C8B-B14F-4D97-AF65-F5344CB8AC3E}">
        <p14:creationId xmlns:p14="http://schemas.microsoft.com/office/powerpoint/2010/main" val="18124255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593</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My research project  G. Student, M. Professor, O. Scientist, S. Researcher</vt:lpstr>
    </vt:vector>
  </TitlesOfParts>
  <Company>GoA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Josephson</dc:creator>
  <cp:lastModifiedBy>Jessica Josephson</cp:lastModifiedBy>
  <cp:revision>13</cp:revision>
  <dcterms:created xsi:type="dcterms:W3CDTF">2016-01-22T20:41:31Z</dcterms:created>
  <dcterms:modified xsi:type="dcterms:W3CDTF">2016-01-22T23:33:20Z</dcterms:modified>
</cp:coreProperties>
</file>